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9" r:id="rId16"/>
    <p:sldId id="271" r:id="rId17"/>
    <p:sldId id="280" r:id="rId18"/>
    <p:sldId id="272" r:id="rId19"/>
    <p:sldId id="273" r:id="rId20"/>
    <p:sldId id="278" r:id="rId21"/>
    <p:sldId id="268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23DB-261C-455E-B32E-BCFC757CB0E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E175-51E1-40B1-8DC2-11E5F4CB9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EASY-CARE FINISH</a:t>
            </a:r>
            <a:endParaRPr lang="en-US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Formaldehyde-containing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500" dirty="0" smtClean="0"/>
              <a:t>   TWO DIFFERENT CHEMICAL PROCESS ARE USED—</a:t>
            </a:r>
          </a:p>
          <a:p>
            <a:pPr algn="just"/>
            <a:r>
              <a:rPr lang="en-US" sz="3500" dirty="0" smtClean="0"/>
              <a:t>THE INCORPORATION OF A POLYMERIZED FINISH IN THE PORES OF FIBRE ,SO THAT WATER MOLECULES CAN NOT EASILY PENETRATE THE FIBRE.</a:t>
            </a:r>
          </a:p>
          <a:p>
            <a:pPr algn="just"/>
            <a:r>
              <a:rPr lang="en-US" sz="3500" dirty="0" smtClean="0"/>
              <a:t>THE REACTION OF MULTI FUNCTIONAL CROSS LINKING AGENTS</a:t>
            </a:r>
            <a:r>
              <a:rPr lang="en-US" sz="3500" b="1" dirty="0" smtClean="0"/>
              <a:t> (RESINS</a:t>
            </a:r>
            <a:r>
              <a:rPr lang="en-US" sz="3500" dirty="0" smtClean="0"/>
              <a:t>) WITH HYDROXYL GROUP OF CELLULOSE MOLECULES THAT HINDER THE SWELLING OF CELLULOSE FIBRES.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en-US" b="1" u="sng" dirty="0" smtClean="0"/>
              <a:t>RESINS</a:t>
            </a:r>
            <a:r>
              <a:rPr lang="en-US" b="1" dirty="0" smtClean="0"/>
              <a:t> </a:t>
            </a:r>
            <a:r>
              <a:rPr lang="en-US" dirty="0" smtClean="0"/>
              <a:t>ARE USED AS IT CREATE STRONGER </a:t>
            </a:r>
            <a:r>
              <a:rPr lang="en-US" b="1" dirty="0" smtClean="0"/>
              <a:t>(COVALENT) </a:t>
            </a:r>
            <a:r>
              <a:rPr lang="en-US" dirty="0" smtClean="0"/>
              <a:t>AND PERMANENT BOND WITH FABRIC THAT REDUCES CREASING TO A LARGER EXTENT.</a:t>
            </a:r>
            <a:endParaRPr lang="en-US" b="1" dirty="0" smtClean="0"/>
          </a:p>
          <a:p>
            <a:pPr marL="457200" indent="-457200" algn="just"/>
            <a:r>
              <a:rPr lang="en-US" dirty="0" smtClean="0"/>
              <a:t> EXAMPLES ARE----          </a:t>
            </a:r>
          </a:p>
          <a:p>
            <a:pPr marL="457200" indent="-457200" algn="ctr">
              <a:buNone/>
            </a:pPr>
            <a:r>
              <a:rPr lang="en-US" dirty="0" smtClean="0"/>
              <a:t>                   </a:t>
            </a:r>
            <a:r>
              <a:rPr lang="en-US" b="1" dirty="0" smtClean="0"/>
              <a:t>UREA FORMALDEHYDE  RESINS</a:t>
            </a:r>
          </a:p>
          <a:p>
            <a:pPr marL="0" indent="0" algn="ctr">
              <a:buNone/>
            </a:pPr>
            <a:r>
              <a:rPr lang="en-US" dirty="0" smtClean="0"/>
              <a:t>              </a:t>
            </a:r>
            <a:r>
              <a:rPr lang="en-US" b="1" dirty="0" smtClean="0"/>
              <a:t>MELAMINE  FORMALDEHYDE RESINS.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DMU reaction with cellulose</a:t>
            </a:r>
            <a:endParaRPr lang="en-US" dirty="0"/>
          </a:p>
        </p:txBody>
      </p:sp>
      <p:pic>
        <p:nvPicPr>
          <p:cNvPr id="4" name="Picture 2" descr="C:\Users\acer\Desktop\IMG_20170424_0146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1"/>
            <a:ext cx="8610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main properties of U/F products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DMU is highly reactive; finish baths have to be used in a few hours</a:t>
            </a:r>
          </a:p>
          <a:p>
            <a:r>
              <a:rPr lang="en-US" dirty="0" smtClean="0"/>
              <a:t> Low stability to hydrolysis, low durability to laundering</a:t>
            </a:r>
          </a:p>
          <a:p>
            <a:r>
              <a:rPr lang="en-US" dirty="0" smtClean="0"/>
              <a:t> High chlorine retention</a:t>
            </a:r>
          </a:p>
          <a:p>
            <a:r>
              <a:rPr lang="en-US" dirty="0" smtClean="0"/>
              <a:t>High content and release of formaldehyde</a:t>
            </a:r>
          </a:p>
          <a:p>
            <a:r>
              <a:rPr lang="en-US" dirty="0" smtClean="0"/>
              <a:t>Very high elastic resilience.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main properties of M/F products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Better stability to hydrolysis and better washing durability than U/F products</a:t>
            </a:r>
          </a:p>
          <a:p>
            <a:pPr algn="just"/>
            <a:r>
              <a:rPr lang="en-US" dirty="0" smtClean="0"/>
              <a:t>Relatively high formaldehyde content and release</a:t>
            </a:r>
          </a:p>
          <a:p>
            <a:pPr algn="just"/>
            <a:r>
              <a:rPr lang="en-US" dirty="0" smtClean="0"/>
              <a:t> Fewer problems with chlorine retention than U/F products</a:t>
            </a:r>
          </a:p>
          <a:p>
            <a:pPr algn="just"/>
            <a:r>
              <a:rPr lang="en-US" dirty="0" smtClean="0"/>
              <a:t>More dimensional stability and stiffness (also for nylon and polyester).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Non-formaldehyde</a:t>
            </a:r>
            <a:r>
              <a:rPr lang="en-US" dirty="0" smtClean="0"/>
              <a:t> containing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  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en-US" i="1" dirty="0" err="1" smtClean="0"/>
              <a:t>N,N'-Dimethyl</a:t>
            </a:r>
            <a:r>
              <a:rPr lang="en-US" i="1" dirty="0" smtClean="0"/>
              <a:t>- 4,5-dihydroxyethylene urea (</a:t>
            </a:r>
            <a:r>
              <a:rPr lang="en-US" i="1" dirty="0" err="1" smtClean="0"/>
              <a:t>DMeDHEU</a:t>
            </a:r>
            <a:r>
              <a:rPr lang="en-US" i="1" dirty="0" smtClean="0"/>
              <a:t>) should not be confused </a:t>
            </a:r>
            <a:r>
              <a:rPr lang="en-US" dirty="0" smtClean="0"/>
              <a:t>with DMDHEU. </a:t>
            </a:r>
            <a:r>
              <a:rPr lang="en-US" dirty="0" err="1" smtClean="0"/>
              <a:t>DMeDHEU</a:t>
            </a:r>
            <a:r>
              <a:rPr lang="en-US" dirty="0" smtClean="0"/>
              <a:t> does not contain formaldehyde.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main properties of </a:t>
            </a:r>
            <a:r>
              <a:rPr lang="en-US" dirty="0" err="1" smtClean="0"/>
              <a:t>DMeDHEU</a:t>
            </a:r>
            <a:r>
              <a:rPr lang="en-US" dirty="0" smtClean="0"/>
              <a:t> products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Formaldehyde free</a:t>
            </a:r>
          </a:p>
          <a:p>
            <a:pPr algn="just"/>
            <a:r>
              <a:rPr lang="en-US" dirty="0" smtClean="0"/>
              <a:t>Very low reactivity</a:t>
            </a:r>
          </a:p>
          <a:p>
            <a:pPr algn="just"/>
            <a:r>
              <a:rPr lang="en-US" dirty="0" smtClean="0"/>
              <a:t> Very low chlorine retention</a:t>
            </a:r>
          </a:p>
          <a:p>
            <a:pPr algn="just"/>
            <a:r>
              <a:rPr lang="en-US" dirty="0" smtClean="0"/>
              <a:t> Limited durability to laundering</a:t>
            </a:r>
          </a:p>
          <a:p>
            <a:pPr algn="just"/>
            <a:r>
              <a:rPr lang="en-US" dirty="0" smtClean="0"/>
              <a:t> Yellowing effect when not ether modified</a:t>
            </a:r>
          </a:p>
          <a:p>
            <a:pPr algn="just"/>
            <a:r>
              <a:rPr lang="en-US" dirty="0" smtClean="0"/>
              <a:t> Price/effect ratio nearly 4:1 compared with DMDHEU</a:t>
            </a:r>
          </a:p>
          <a:p>
            <a:pPr algn="just"/>
            <a:r>
              <a:rPr lang="en-US" dirty="0" smtClean="0"/>
              <a:t> Development of unpleasant </a:t>
            </a:r>
            <a:r>
              <a:rPr lang="en-US" dirty="0" err="1" smtClean="0"/>
              <a:t>odours</a:t>
            </a:r>
            <a:r>
              <a:rPr lang="en-US" dirty="0" smtClean="0"/>
              <a:t>, depending on the product formulation.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The most common application method for easy-care and durable press finishes is a pad–dry–cure procedure. In this process, the </a:t>
            </a:r>
            <a:r>
              <a:rPr lang="en-US" dirty="0" err="1" smtClean="0"/>
              <a:t>crosslinking</a:t>
            </a:r>
            <a:r>
              <a:rPr lang="en-US" dirty="0" smtClean="0"/>
              <a:t> reactant, catalyst, softener, and other components are dried on the fabric prior to the </a:t>
            </a:r>
            <a:r>
              <a:rPr lang="en-US" dirty="0" err="1" smtClean="0"/>
              <a:t>crosslinking</a:t>
            </a:r>
            <a:r>
              <a:rPr lang="en-US" dirty="0" smtClean="0"/>
              <a:t> reaction that takes place during the curing step.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Easy-care and durable press finishes are generally applied to cellulose </a:t>
            </a:r>
            <a:r>
              <a:rPr lang="en-US" dirty="0" smtClean="0"/>
              <a:t>and cellulose </a:t>
            </a:r>
            <a:r>
              <a:rPr lang="en-US" dirty="0"/>
              <a:t>blend fabrics, but other </a:t>
            </a:r>
            <a:r>
              <a:rPr lang="en-US" dirty="0" err="1"/>
              <a:t>fibres</a:t>
            </a:r>
            <a:r>
              <a:rPr lang="en-US" dirty="0"/>
              <a:t> can benefit from these finishes also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sheen </a:t>
            </a:r>
            <a:r>
              <a:rPr lang="en-US" dirty="0" smtClean="0"/>
              <a:t>of </a:t>
            </a:r>
            <a:r>
              <a:rPr lang="en-US" dirty="0" err="1" smtClean="0"/>
              <a:t>calendered</a:t>
            </a:r>
            <a:r>
              <a:rPr lang="en-US" dirty="0" smtClean="0"/>
              <a:t> </a:t>
            </a:r>
            <a:r>
              <a:rPr lang="en-US" dirty="0"/>
              <a:t>fabrics (permanent chintz) and the stand and hand of pile fabrics </a:t>
            </a:r>
            <a:r>
              <a:rPr lang="en-US" dirty="0" smtClean="0"/>
              <a:t>are generally </a:t>
            </a:r>
            <a:r>
              <a:rPr lang="en-US" dirty="0"/>
              <a:t>improved by durable press finishes.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Compatibility with other finishes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In commercial use, easy-care and durable press finishes are frequently </a:t>
            </a:r>
            <a:r>
              <a:rPr lang="en-US" dirty="0" err="1" smtClean="0"/>
              <a:t>combinedwith</a:t>
            </a:r>
            <a:r>
              <a:rPr lang="en-US" dirty="0" smtClean="0"/>
              <a:t> other finishes to provide additional properties such as water and oil repellency, flame </a:t>
            </a:r>
            <a:r>
              <a:rPr lang="en-US" dirty="0" err="1" smtClean="0"/>
              <a:t>retardancy</a:t>
            </a:r>
            <a:r>
              <a:rPr lang="en-US" dirty="0" smtClean="0"/>
              <a:t>, soil release and the like. Often the combination of another finish with the cellulose </a:t>
            </a:r>
            <a:r>
              <a:rPr lang="en-US" dirty="0" err="1" smtClean="0"/>
              <a:t>crosslinking</a:t>
            </a:r>
            <a:r>
              <a:rPr lang="en-US" dirty="0" smtClean="0"/>
              <a:t> finish will result in a more durable effect from the first finish. Combination with pigment printing is very common because of similar chemistry to cellulose </a:t>
            </a:r>
            <a:r>
              <a:rPr lang="en-US" dirty="0" err="1" smtClean="0"/>
              <a:t>crosslinking</a:t>
            </a:r>
            <a:r>
              <a:rPr lang="en-US" dirty="0" smtClean="0"/>
              <a:t> agents and binders and the similar application conditions.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methods for formaldehyde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Two useful formaldehyde tests are-</a:t>
            </a:r>
          </a:p>
          <a:p>
            <a:pPr algn="just"/>
            <a:r>
              <a:rPr lang="en-US" b="1" dirty="0" smtClean="0"/>
              <a:t>Qualitative test for the presence of formaldehyde in fabrics</a:t>
            </a:r>
          </a:p>
          <a:p>
            <a:pPr algn="just"/>
            <a:r>
              <a:rPr lang="en-US" b="1" dirty="0" smtClean="0"/>
              <a:t>Quantitative test for formaldehyde in air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Qualitative test for the presence of formaldehyde in fabrics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Add a </a:t>
            </a:r>
            <a:r>
              <a:rPr lang="en-US" dirty="0" smtClean="0"/>
              <a:t>small piece </a:t>
            </a:r>
            <a:r>
              <a:rPr lang="en-US" dirty="0" smtClean="0"/>
              <a:t>of fabric to 2–3 ml of a solution of 10 mg </a:t>
            </a:r>
            <a:r>
              <a:rPr lang="en-US" dirty="0" err="1" smtClean="0"/>
              <a:t>chromotropic</a:t>
            </a:r>
            <a:r>
              <a:rPr lang="en-US" dirty="0" smtClean="0"/>
              <a:t> acid per 100 ml </a:t>
            </a:r>
            <a:r>
              <a:rPr lang="en-US" dirty="0" smtClean="0"/>
              <a:t>of 72 </a:t>
            </a:r>
            <a:r>
              <a:rPr lang="en-US" dirty="0" smtClean="0"/>
              <a:t>% sulfuric acid. Warm the solution carefully to not more than 100 °C for 1 </a:t>
            </a:r>
            <a:r>
              <a:rPr lang="en-US" dirty="0" smtClean="0"/>
              <a:t>min. A </a:t>
            </a:r>
            <a:r>
              <a:rPr lang="en-US" dirty="0" smtClean="0"/>
              <a:t>red to violet </a:t>
            </a:r>
            <a:r>
              <a:rPr lang="en-US" dirty="0" err="1" smtClean="0"/>
              <a:t>colour</a:t>
            </a:r>
            <a:r>
              <a:rPr lang="en-US" dirty="0" smtClean="0"/>
              <a:t> in the solution indicates the presence of formaldehyde.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Quantitative test for formaldehyde in air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is most conveniently </a:t>
            </a:r>
            <a:r>
              <a:rPr lang="en-US" dirty="0" smtClean="0"/>
              <a:t>done with </a:t>
            </a:r>
            <a:r>
              <a:rPr lang="en-US" dirty="0" smtClean="0"/>
              <a:t>testing tubes designed for this purpose (</a:t>
            </a:r>
            <a:r>
              <a:rPr lang="en-US" dirty="0" err="1" smtClean="0"/>
              <a:t>Dräger</a:t>
            </a:r>
            <a:r>
              <a:rPr lang="en-US" dirty="0" smtClean="0"/>
              <a:t> tubes from </a:t>
            </a:r>
            <a:r>
              <a:rPr lang="en-US" dirty="0" err="1" smtClean="0"/>
              <a:t>Drägerwerk</a:t>
            </a:r>
            <a:r>
              <a:rPr lang="en-US" dirty="0" smtClean="0"/>
              <a:t> </a:t>
            </a:r>
            <a:r>
              <a:rPr lang="en-US" dirty="0" smtClean="0"/>
              <a:t>AG, </a:t>
            </a:r>
            <a:r>
              <a:rPr lang="en-US" dirty="0" err="1" smtClean="0"/>
              <a:t>Lübeck</a:t>
            </a:r>
            <a:r>
              <a:rPr lang="en-US" dirty="0" smtClean="0"/>
              <a:t>, Germany, are an example). A </a:t>
            </a:r>
            <a:r>
              <a:rPr lang="en-US" dirty="0" err="1" smtClean="0"/>
              <a:t>colour</a:t>
            </a:r>
            <a:r>
              <a:rPr lang="en-US" dirty="0" smtClean="0"/>
              <a:t> change to a certain mark after </a:t>
            </a:r>
            <a:r>
              <a:rPr lang="en-US" dirty="0" smtClean="0"/>
              <a:t>a specified </a:t>
            </a:r>
            <a:r>
              <a:rPr lang="en-US" dirty="0" smtClean="0"/>
              <a:t>amount of air is drawn through the tube gives the formaldehyde </a:t>
            </a:r>
            <a:r>
              <a:rPr lang="en-US" dirty="0" smtClean="0"/>
              <a:t>concentration.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primary effects of the </a:t>
            </a:r>
            <a:r>
              <a:rPr lang="en-US" dirty="0" smtClean="0"/>
              <a:t>easy-care and </a:t>
            </a:r>
            <a:r>
              <a:rPr lang="en-US" dirty="0"/>
              <a:t>durable press finish on cellulosic </a:t>
            </a:r>
            <a:r>
              <a:rPr lang="en-US" dirty="0" err="1"/>
              <a:t>fibres</a:t>
            </a:r>
            <a:r>
              <a:rPr lang="en-US" dirty="0"/>
              <a:t> are reduction in swelling and </a:t>
            </a:r>
            <a:r>
              <a:rPr lang="en-US" dirty="0" smtClean="0"/>
              <a:t>shrinkage, improved </a:t>
            </a:r>
            <a:r>
              <a:rPr lang="en-US" dirty="0"/>
              <a:t>wet and dry wrinkle recovery, smoothness of appearance </a:t>
            </a:r>
            <a:r>
              <a:rPr lang="en-US" dirty="0" smtClean="0"/>
              <a:t>after drying</a:t>
            </a:r>
            <a:r>
              <a:rPr lang="en-US" dirty="0"/>
              <a:t>, and retention of intentional creases and pleats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total crease </a:t>
            </a:r>
            <a:r>
              <a:rPr lang="en-US" dirty="0" smtClean="0"/>
              <a:t>recovery angle </a:t>
            </a:r>
            <a:r>
              <a:rPr lang="en-US" dirty="0"/>
              <a:t>(CRA), that is the sum of the crease recovery angles of the warp and the </a:t>
            </a:r>
            <a:r>
              <a:rPr lang="en-US" dirty="0" smtClean="0"/>
              <a:t>fill directions </a:t>
            </a:r>
            <a:r>
              <a:rPr lang="en-US" dirty="0"/>
              <a:t>of the fabric, increases from about 150° to about 300°. A </a:t>
            </a:r>
            <a:r>
              <a:rPr lang="en-US" dirty="0" smtClean="0"/>
              <a:t>fabric shrinkage </a:t>
            </a:r>
            <a:r>
              <a:rPr lang="en-US" dirty="0"/>
              <a:t>of less than 5 % can usually be achieved.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unavoidable side effect of the cellulosic </a:t>
            </a:r>
            <a:r>
              <a:rPr lang="en-US" dirty="0" err="1"/>
              <a:t>crosslinking</a:t>
            </a:r>
            <a:r>
              <a:rPr lang="en-US" dirty="0"/>
              <a:t> finishes is a </a:t>
            </a:r>
            <a:r>
              <a:rPr lang="en-US" dirty="0" smtClean="0"/>
              <a:t>reduction in </a:t>
            </a:r>
            <a:r>
              <a:rPr lang="en-US" dirty="0"/>
              <a:t>the elasticity and flexibility of the cellulose </a:t>
            </a:r>
            <a:r>
              <a:rPr lang="en-US" dirty="0" err="1"/>
              <a:t>fibres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This produces a </a:t>
            </a:r>
            <a:r>
              <a:rPr lang="en-US" dirty="0" smtClean="0"/>
              <a:t>considerable decrease </a:t>
            </a:r>
            <a:r>
              <a:rPr lang="en-US" dirty="0"/>
              <a:t>in abrasion resistance and tear and tensile strengths on natural </a:t>
            </a:r>
            <a:r>
              <a:rPr lang="en-US" dirty="0" smtClean="0"/>
              <a:t>cellulose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Easy-care and wrinkle </a:t>
            </a:r>
            <a:r>
              <a:rPr lang="en-US" dirty="0" smtClean="0"/>
              <a:t>resistance finish is mainly used for woven fabrics.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Mechanisms </a:t>
            </a:r>
            <a:r>
              <a:rPr lang="en-US" b="1" dirty="0"/>
              <a:t>of easy-care and durable </a:t>
            </a:r>
            <a:r>
              <a:rPr lang="en-US" b="1" dirty="0" smtClean="0"/>
              <a:t>press finishing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The </a:t>
            </a:r>
            <a:r>
              <a:rPr lang="en-US" dirty="0"/>
              <a:t>primary cause of the shrinkage of cellulosic </a:t>
            </a:r>
            <a:r>
              <a:rPr lang="en-US" dirty="0" err="1"/>
              <a:t>fibres</a:t>
            </a:r>
            <a:r>
              <a:rPr lang="en-US" dirty="0"/>
              <a:t> is the fact that these </a:t>
            </a:r>
            <a:r>
              <a:rPr lang="en-US" dirty="0" err="1" smtClean="0"/>
              <a:t>fibres</a:t>
            </a:r>
            <a:r>
              <a:rPr lang="en-US" dirty="0" smtClean="0"/>
              <a:t> can </a:t>
            </a:r>
            <a:r>
              <a:rPr lang="en-US" dirty="0"/>
              <a:t>readily absorb moisture. This absorbed moisture facilitates internal </a:t>
            </a:r>
            <a:r>
              <a:rPr lang="en-US" dirty="0" smtClean="0"/>
              <a:t>polymer chain </a:t>
            </a:r>
            <a:r>
              <a:rPr lang="en-US" dirty="0"/>
              <a:t>movements in the amorphous </a:t>
            </a:r>
            <a:r>
              <a:rPr lang="en-US" dirty="0" err="1"/>
              <a:t>fibre</a:t>
            </a:r>
            <a:r>
              <a:rPr lang="en-US" dirty="0"/>
              <a:t> areas by lubrication. It </a:t>
            </a:r>
            <a:r>
              <a:rPr lang="en-US" dirty="0" smtClean="0"/>
              <a:t>disrupts the </a:t>
            </a:r>
            <a:r>
              <a:rPr lang="en-US" dirty="0"/>
              <a:t>internal hydrogen bonding between these polymer chains.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Two different chemical approaches have been used commercially to </a:t>
            </a:r>
            <a:r>
              <a:rPr lang="en-US" dirty="0" smtClean="0"/>
              <a:t>produce non-swelling </a:t>
            </a:r>
            <a:r>
              <a:rPr lang="en-US" dirty="0"/>
              <a:t>or durable press cellulose fabrics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original approach is </a:t>
            </a:r>
            <a:r>
              <a:rPr lang="en-US" dirty="0" smtClean="0"/>
              <a:t>the incorporation </a:t>
            </a:r>
            <a:r>
              <a:rPr lang="en-US" dirty="0"/>
              <a:t>of a </a:t>
            </a:r>
            <a:r>
              <a:rPr lang="en-US" dirty="0" smtClean="0"/>
              <a:t>polymerized </a:t>
            </a:r>
            <a:r>
              <a:rPr lang="en-US" dirty="0"/>
              <a:t>finish in the pores of the </a:t>
            </a:r>
            <a:r>
              <a:rPr lang="en-US" dirty="0" err="1"/>
              <a:t>fibres</a:t>
            </a:r>
            <a:r>
              <a:rPr lang="en-US" dirty="0"/>
              <a:t>, so that </a:t>
            </a:r>
            <a:r>
              <a:rPr lang="en-US" dirty="0" smtClean="0"/>
              <a:t>water molecules </a:t>
            </a:r>
            <a:r>
              <a:rPr lang="en-US" dirty="0"/>
              <a:t>cannot </a:t>
            </a:r>
            <a:r>
              <a:rPr lang="en-US" dirty="0" smtClean="0"/>
              <a:t>easily penetrate </a:t>
            </a:r>
            <a:r>
              <a:rPr lang="en-US" dirty="0"/>
              <a:t>the </a:t>
            </a:r>
            <a:r>
              <a:rPr lang="en-US" dirty="0" err="1"/>
              <a:t>fibre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newer approach is the reaction </a:t>
            </a:r>
            <a:r>
              <a:rPr lang="en-US" dirty="0" smtClean="0"/>
              <a:t>of multifunctional </a:t>
            </a:r>
            <a:r>
              <a:rPr lang="en-US" dirty="0" err="1"/>
              <a:t>crosslinking</a:t>
            </a:r>
            <a:r>
              <a:rPr lang="en-US" dirty="0"/>
              <a:t> agents with the hydroxyl groups of adjacent </a:t>
            </a:r>
            <a:r>
              <a:rPr lang="en-US" dirty="0" smtClean="0"/>
              <a:t>cellulose molecules </a:t>
            </a:r>
            <a:r>
              <a:rPr lang="en-US" dirty="0"/>
              <a:t>that hinder the swelling of the cellulose </a:t>
            </a:r>
            <a:r>
              <a:rPr lang="en-US" dirty="0" err="1"/>
              <a:t>fibre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b="1" dirty="0" smtClean="0"/>
              <a:t>Examples of textiles with easy-care and durable press finishes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</a:p>
          <a:p>
            <a:pPr algn="just">
              <a:buNone/>
            </a:pPr>
            <a:r>
              <a:rPr lang="en-US" dirty="0" smtClean="0"/>
              <a:t>   Easy-care and durable press finishes are applied to cellulose fabrics and fabric blends with high cellulose content that are laundered and which should maintain a smooth, ‘just ironed’ appearance through the lifetime of the article.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Easy-care finishes are also useful in providing dimensional stability to knitted fabrics.</a:t>
            </a:r>
          </a:p>
          <a:p>
            <a:pPr algn="just"/>
            <a:r>
              <a:rPr lang="en-US" dirty="0" smtClean="0"/>
              <a:t>This easy-care finish is also used for table and bed linen because the wrinkling of linen after washing is very marked.</a:t>
            </a:r>
          </a:p>
          <a:p>
            <a:pPr algn="just"/>
            <a:r>
              <a:rPr lang="en-US" dirty="0" smtClean="0"/>
              <a:t>One special use of the cellulose </a:t>
            </a:r>
            <a:r>
              <a:rPr lang="en-US" dirty="0" err="1" smtClean="0"/>
              <a:t>crosslinking</a:t>
            </a:r>
            <a:r>
              <a:rPr lang="en-US" dirty="0" smtClean="0"/>
              <a:t> finishes are wash permanent chintz articles, produced by the heat and high pressure of </a:t>
            </a:r>
            <a:r>
              <a:rPr lang="en-US" dirty="0" err="1" smtClean="0"/>
              <a:t>calendering</a:t>
            </a:r>
            <a:r>
              <a:rPr lang="en-US" dirty="0" smtClean="0"/>
              <a:t> the impregnated fabrics.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Chemistry of easy-care and durable press finishes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 Easy-care finishing of cotton has been a major market success since the middle of the 1950s. During the 1960s and 1970s, concern about formaldehyde encouraged development of cellulose </a:t>
            </a:r>
            <a:r>
              <a:rPr lang="en-US" dirty="0" err="1" smtClean="0"/>
              <a:t>crosslinking</a:t>
            </a:r>
            <a:r>
              <a:rPr lang="en-US" dirty="0" smtClean="0"/>
              <a:t> finishes with low free formaldehyde levels. Continued research has provided products with very low free formaldehyde content as well as products that are completely formaldehyde free.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1057</Words>
  <Application>Microsoft Office PowerPoint</Application>
  <PresentationFormat>On-screen Show (4:3)</PresentationFormat>
  <Paragraphs>72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EASY-CARE FINISH</vt:lpstr>
      <vt:lpstr>INTRODUCTION</vt:lpstr>
      <vt:lpstr>Cont….</vt:lpstr>
      <vt:lpstr>Cont….</vt:lpstr>
      <vt:lpstr>Mechanisms of easy-care and durable press finishing</vt:lpstr>
      <vt:lpstr>Cont….</vt:lpstr>
      <vt:lpstr>Examples of textiles with easy-care and durable press finishes</vt:lpstr>
      <vt:lpstr>Cont….</vt:lpstr>
      <vt:lpstr>Chemistry of easy-care and durable press finishes</vt:lpstr>
      <vt:lpstr>Formaldehyde-containing products</vt:lpstr>
      <vt:lpstr>Cont….</vt:lpstr>
      <vt:lpstr>DMU reaction with cellulose</vt:lpstr>
      <vt:lpstr>The main properties of U/F products are</vt:lpstr>
      <vt:lpstr>The main properties of M/F products are:</vt:lpstr>
      <vt:lpstr>Slide 15</vt:lpstr>
      <vt:lpstr>Non-formaldehyde containing products</vt:lpstr>
      <vt:lpstr>Slide 17</vt:lpstr>
      <vt:lpstr>The main properties of DMeDHEU products are</vt:lpstr>
      <vt:lpstr>Application methods</vt:lpstr>
      <vt:lpstr>Slide 20</vt:lpstr>
      <vt:lpstr>Slide 21</vt:lpstr>
      <vt:lpstr>Compatibility with other finishes</vt:lpstr>
      <vt:lpstr>Evaluation methods for formaldehyde</vt:lpstr>
      <vt:lpstr>Qualitative test for the presence of formaldehyde in fabrics </vt:lpstr>
      <vt:lpstr>Quantitative test for formaldehyde in air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pranju vajpayee</dc:creator>
  <cp:lastModifiedBy>pranju vajpayee</cp:lastModifiedBy>
  <cp:revision>40</cp:revision>
  <dcterms:created xsi:type="dcterms:W3CDTF">2020-04-16T14:29:17Z</dcterms:created>
  <dcterms:modified xsi:type="dcterms:W3CDTF">2020-04-17T15:18:38Z</dcterms:modified>
</cp:coreProperties>
</file>